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7315200" cy="9601200"/>
  <p:embeddedFontLst>
    <p:embeddedFont>
      <p:font typeface="Coming Soon"/>
      <p:regular r:id="rId7"/>
    </p:embeddedFont>
    <p:embeddedFont>
      <p:font typeface="Chelsea Market"/>
      <p:regular r:id="rId8"/>
    </p:embeddedFont>
    <p:embeddedFont>
      <p:font typeface="Shadows Into Light Two"/>
      <p:regular r:id="rId9"/>
    </p:embeddedFont>
    <p:embeddedFont>
      <p:font typeface="Arial Black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00E5BBF3-73A5-4CD2-8B33-CEDD46790509}">
  <a:tblStyle styleId="{00E5BBF3-73A5-4CD2-8B33-CEDD46790509}" styleName="Table_0"/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schemas.openxmlformats.org/officeDocument/2006/relationships/font" Target="fonts/ArialBlack-regular.fntdata"/><Relationship Id="rId9" Type="http://schemas.openxmlformats.org/officeDocument/2006/relationships/font" Target="fonts/ShadowsIntoLightTw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ingSoon-regular.fntdata"/><Relationship Id="rId8" Type="http://schemas.openxmlformats.org/officeDocument/2006/relationships/font" Target="fonts/ChelseaMarke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4143375" y="0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257300" y="719137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31837" y="4560887"/>
            <a:ext cx="5851525" cy="43211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9118600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4143375" y="9118600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4143375" y="9118600"/>
            <a:ext cx="3170236" cy="481011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rIns="96650" tIns="483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257300" y="719137"/>
            <a:ext cx="4800600" cy="3600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731837" y="4560887"/>
            <a:ext cx="5851525" cy="4321174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rIns="96650" tIns="483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0" Type="http://schemas.openxmlformats.org/officeDocument/2006/relationships/image" Target="../media/image7.jpg"/><Relationship Id="rId9" Type="http://schemas.openxmlformats.org/officeDocument/2006/relationships/image" Target="../media/image8.jpg"/><Relationship Id="rId5" Type="http://schemas.openxmlformats.org/officeDocument/2006/relationships/image" Target="../media/image3.png"/><Relationship Id="rId6" Type="http://schemas.openxmlformats.org/officeDocument/2006/relationships/image" Target="../media/image6.jpg"/><Relationship Id="rId7" Type="http://schemas.openxmlformats.org/officeDocument/2006/relationships/image" Target="../media/image4.jpg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kmtl" id="89" name="Shape 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39700"/>
            <a:ext cx="762000" cy="6953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300037" y="754062"/>
            <a:ext cx="3809999" cy="369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Week of May 15, 2017</a:t>
            </a:r>
          </a:p>
        </p:txBody>
      </p:sp>
      <p:cxnSp>
        <p:nvCxnSpPr>
          <p:cNvPr id="91" name="Shape 91"/>
          <p:cNvCxnSpPr/>
          <p:nvPr/>
        </p:nvCxnSpPr>
        <p:spPr>
          <a:xfrm flipH="1" rot="10800000">
            <a:off x="9525" y="5808661"/>
            <a:ext cx="9144000" cy="158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2" name="Shape 92"/>
          <p:cNvSpPr txBox="1"/>
          <p:nvPr/>
        </p:nvSpPr>
        <p:spPr>
          <a:xfrm>
            <a:off x="277812" y="5886450"/>
            <a:ext cx="9140825" cy="1169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</a:p>
        </p:txBody>
      </p:sp>
      <p:sp>
        <p:nvSpPr>
          <p:cNvPr id="93" name="Shape 93"/>
          <p:cNvSpPr/>
          <p:nvPr/>
        </p:nvSpPr>
        <p:spPr>
          <a:xfrm>
            <a:off x="419100" y="1150937"/>
            <a:ext cx="3663950" cy="4127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008000"/>
                  </a:solidFill>
                  <a:prstDash val="solid"/>
                  <a:miter/>
                  <a:headEnd len="med" w="med" type="none"/>
                  <a:tailEnd len="med" w="med" type="none"/>
                </a:ln>
                <a:solidFill>
                  <a:schemeClr val="dk1"/>
                </a:solidFill>
                <a:latin typeface="Arial"/>
              </a:rPr>
              <a:t>Curriculum News </a:t>
            </a:r>
          </a:p>
        </p:txBody>
      </p:sp>
      <p:sp>
        <p:nvSpPr>
          <p:cNvPr id="94" name="Shape 94"/>
          <p:cNvSpPr/>
          <p:nvPr/>
        </p:nvSpPr>
        <p:spPr>
          <a:xfrm>
            <a:off x="1295400" y="228600"/>
            <a:ext cx="6476999" cy="4572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9900"/>
                </a:solidFill>
                <a:latin typeface="Arial"/>
              </a:rPr>
              <a:t>Wolf's Paw News </a:t>
            </a:r>
          </a:p>
        </p:txBody>
      </p:sp>
      <p:pic>
        <p:nvPicPr>
          <p:cNvPr descr="kmtl" id="95" name="Shape 9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53400" y="152400"/>
            <a:ext cx="752474" cy="687387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4435475" y="1176337"/>
            <a:ext cx="4765674" cy="8629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000" u="sng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000" u="sng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100" u="sng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On-going: BES has a parent resource center in the media center for your use.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May 18  </a:t>
            </a:r>
            <a:r>
              <a:rPr b="0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Field Day snacks sold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May 18 or May 19  </a:t>
            </a:r>
            <a:r>
              <a:rPr b="0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Market Day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May 19  </a:t>
            </a:r>
            <a:r>
              <a:rPr b="0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Field Day        parent opportunity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May 24  </a:t>
            </a:r>
            <a:r>
              <a:rPr b="0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1</a:t>
            </a:r>
            <a:r>
              <a:rPr b="0" baseline="30000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st</a:t>
            </a:r>
            <a:r>
              <a:rPr b="0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grade AR Movie Day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May 25  </a:t>
            </a:r>
            <a:r>
              <a:rPr b="0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1</a:t>
            </a:r>
            <a:r>
              <a:rPr b="0" baseline="30000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st</a:t>
            </a:r>
            <a:r>
              <a:rPr b="0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grade Promotion Parade at 8:45         parent opportunity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May 25  </a:t>
            </a:r>
            <a:r>
              <a:rPr b="0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Class celebrations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May 26  </a:t>
            </a:r>
            <a:r>
              <a:rPr b="0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Last day of school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graphicFrame>
        <p:nvGraphicFramePr>
          <p:cNvPr id="97" name="Shape 97"/>
          <p:cNvGraphicFramePr/>
          <p:nvPr/>
        </p:nvGraphicFramePr>
        <p:xfrm>
          <a:off x="4699000" y="4559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{00E5BBF3-73A5-4CD2-8B33-CEDD46790509}</a:tableStyleId>
              </a:tblPr>
              <a:tblGrid>
                <a:gridCol w="893750"/>
                <a:gridCol w="822325"/>
                <a:gridCol w="820725"/>
                <a:gridCol w="822325"/>
                <a:gridCol w="781050"/>
              </a:tblGrid>
              <a:tr h="1231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75" marB="4577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28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i="0" sz="1100" u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75" marB="4577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75" marB="4577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75" marB="4577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75" marB="4577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98" name="Shape 98"/>
          <p:cNvSpPr/>
          <p:nvPr/>
        </p:nvSpPr>
        <p:spPr>
          <a:xfrm>
            <a:off x="4767262" y="4084637"/>
            <a:ext cx="3883025" cy="13715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>
                  <a:noFill/>
                </a:ln>
                <a:noFill/>
                <a:latin typeface="Cherry Cream Soda"/>
              </a:rPr>
              <a:t>Specials for the Week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7313611" y="5534025"/>
            <a:ext cx="790575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Thursday </a:t>
            </a:r>
          </a:p>
        </p:txBody>
      </p:sp>
      <p:grpSp>
        <p:nvGrpSpPr>
          <p:cNvPr id="100" name="Shape 100"/>
          <p:cNvGrpSpPr/>
          <p:nvPr/>
        </p:nvGrpSpPr>
        <p:grpSpPr>
          <a:xfrm>
            <a:off x="-26986" y="1130300"/>
            <a:ext cx="9144000" cy="4687887"/>
            <a:chOff x="0" y="1065212"/>
            <a:chExt cx="9144000" cy="4781550"/>
          </a:xfrm>
        </p:grpSpPr>
        <p:cxnSp>
          <p:nvCxnSpPr>
            <p:cNvPr id="101" name="Shape 101"/>
            <p:cNvCxnSpPr/>
            <p:nvPr/>
          </p:nvCxnSpPr>
          <p:spPr>
            <a:xfrm>
              <a:off x="4479925" y="1065212"/>
              <a:ext cx="9524" cy="47815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02" name="Shape 102"/>
            <p:cNvCxnSpPr/>
            <p:nvPr/>
          </p:nvCxnSpPr>
          <p:spPr>
            <a:xfrm>
              <a:off x="0" y="1066800"/>
              <a:ext cx="91440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sp>
        <p:nvSpPr>
          <p:cNvPr id="103" name="Shape 103"/>
          <p:cNvSpPr txBox="1"/>
          <p:nvPr/>
        </p:nvSpPr>
        <p:spPr>
          <a:xfrm>
            <a:off x="8023225" y="4572000"/>
            <a:ext cx="898524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7239000" y="4572000"/>
            <a:ext cx="823912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6477000" y="4572000"/>
            <a:ext cx="822324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5591175" y="4572000"/>
            <a:ext cx="823912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4800600" y="4572000"/>
            <a:ext cx="822324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4581525" y="857250"/>
            <a:ext cx="5300661" cy="30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0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Q: What’s bigger when it’s upside down?   A: a 6</a:t>
            </a:r>
          </a:p>
        </p:txBody>
      </p:sp>
      <p:grpSp>
        <p:nvGrpSpPr>
          <p:cNvPr id="109" name="Shape 109"/>
          <p:cNvGrpSpPr/>
          <p:nvPr/>
        </p:nvGrpSpPr>
        <p:grpSpPr>
          <a:xfrm>
            <a:off x="9682167" y="4837912"/>
            <a:ext cx="4829036" cy="1943100"/>
            <a:chOff x="5002212" y="2743200"/>
            <a:chExt cx="4827587" cy="1943100"/>
          </a:xfrm>
        </p:grpSpPr>
        <p:pic>
          <p:nvPicPr>
            <p:cNvPr descr="MCj03341680000[1]" id="110" name="Shape 11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002212" y="4200525"/>
              <a:ext cx="479425" cy="485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Shape 111"/>
            <p:cNvSpPr txBox="1"/>
            <p:nvPr/>
          </p:nvSpPr>
          <p:spPr>
            <a:xfrm>
              <a:off x="9448800" y="2743200"/>
              <a:ext cx="381000" cy="2444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2" name="Shape 112"/>
          <p:cNvSpPr txBox="1"/>
          <p:nvPr/>
        </p:nvSpPr>
        <p:spPr>
          <a:xfrm>
            <a:off x="5630862" y="5516562"/>
            <a:ext cx="798512" cy="24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Tuesday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4840287" y="5494337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399212" y="5526087"/>
            <a:ext cx="863599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Wednesday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8135936" y="5546725"/>
            <a:ext cx="68579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Friday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5632450" y="4606925"/>
            <a:ext cx="766762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 Day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6497637" y="4591050"/>
            <a:ext cx="804861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 Day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7239000" y="4598987"/>
            <a:ext cx="784224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Day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4721100" y="4458424"/>
            <a:ext cx="978000" cy="6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1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Day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683250" y="4810125"/>
            <a:ext cx="733500" cy="66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7972425" y="4438650"/>
            <a:ext cx="927100" cy="8699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Field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Day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814887" y="4878399"/>
            <a:ext cx="714300" cy="59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-190500" y="5673725"/>
            <a:ext cx="9609136" cy="1631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helsea Market"/>
              <a:buNone/>
            </a:pPr>
            <a:r>
              <a:rPr b="1" i="0" lang="en-US" sz="1200" u="none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helsea Market"/>
              <a:buNone/>
            </a:pPr>
            <a:r>
              <a:rPr b="1" i="0" lang="en-US" sz="3600" u="none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6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</a:p>
        </p:txBody>
      </p:sp>
      <p:sp>
        <p:nvSpPr>
          <p:cNvPr id="124" name="Shape 124"/>
          <p:cNvSpPr/>
          <p:nvPr/>
        </p:nvSpPr>
        <p:spPr>
          <a:xfrm>
            <a:off x="9998075" y="3676650"/>
            <a:ext cx="393700" cy="61912"/>
          </a:xfrm>
          <a:prstGeom prst="rightArrow">
            <a:avLst>
              <a:gd fmla="val 19902" name="adj1"/>
              <a:gd fmla="val 50000" name="adj2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4352925" y="1096962"/>
            <a:ext cx="4803774" cy="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25000"/>
              <a:buFont typeface="Shadows Into Light Two"/>
              <a:buNone/>
            </a:pPr>
            <a:r>
              <a:rPr b="0" i="0" lang="en-US" sz="2800" u="none" cap="none" strike="noStrike">
                <a:solidFill>
                  <a:srgbClr val="CCCCCC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Upcoming Events and Dates</a:t>
            </a:r>
          </a:p>
        </p:txBody>
      </p:sp>
      <p:sp>
        <p:nvSpPr>
          <p:cNvPr id="126" name="Shape 126"/>
          <p:cNvSpPr/>
          <p:nvPr/>
        </p:nvSpPr>
        <p:spPr>
          <a:xfrm flipH="1" rot="10800000">
            <a:off x="9677400" y="3886199"/>
            <a:ext cx="228600" cy="44450"/>
          </a:xfrm>
          <a:prstGeom prst="rightArrow">
            <a:avLst>
              <a:gd fmla="val 19500" name="adj1"/>
              <a:gd fmla="val 50000" name="adj2"/>
            </a:avLst>
          </a:prstGeom>
          <a:solidFill>
            <a:schemeClr val="dk1"/>
          </a:solidFill>
          <a:ln cap="flat" cmpd="sng" w="254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728325" y="4814899"/>
            <a:ext cx="622200" cy="5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505612" y="4927600"/>
            <a:ext cx="644400" cy="5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-234950" y="5689600"/>
            <a:ext cx="9369425" cy="1939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helsea Market"/>
              <a:buNone/>
            </a:pPr>
            <a:r>
              <a:rPr b="1" i="0" lang="en-US" sz="1400" u="none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helsea Market"/>
              <a:buNone/>
            </a:pPr>
            <a:r>
              <a:rPr b="1" i="0" lang="en-US" sz="5400" u="none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NO MORE HOMEWORK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6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</a:p>
        </p:txBody>
      </p:sp>
      <p:sp>
        <p:nvSpPr>
          <p:cNvPr id="130" name="Shape 130"/>
          <p:cNvSpPr txBox="1"/>
          <p:nvPr/>
        </p:nvSpPr>
        <p:spPr>
          <a:xfrm flipH="1">
            <a:off x="112712" y="1571625"/>
            <a:ext cx="43560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4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Math</a:t>
            </a:r>
            <a:r>
              <a:rPr b="0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– Review of 2</a:t>
            </a:r>
            <a:r>
              <a:rPr b="0" baseline="30000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nd</a:t>
            </a:r>
            <a:r>
              <a:rPr b="0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semester skills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0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End of year benchmark testing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4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Reading</a:t>
            </a:r>
            <a:r>
              <a:rPr b="1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- </a:t>
            </a:r>
            <a:r>
              <a:rPr b="0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I can listen for the VIP’s to determine the importance of text.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Anchor Text: </a:t>
            </a:r>
            <a:r>
              <a:rPr b="1" i="1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 Chair for My Mother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4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Phonics </a:t>
            </a:r>
            <a:r>
              <a:rPr b="0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– I can review my understanding of spoken words, syllables, and sounds.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4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Grammar</a:t>
            </a:r>
            <a:r>
              <a:rPr b="1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– </a:t>
            </a:r>
            <a:r>
              <a:rPr b="0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I can review first grade standards as   I review commas in a series, conjunctions, prefixes, and suffixes.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4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Writing</a:t>
            </a:r>
            <a:r>
              <a:rPr b="0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– I can use my writing skills to produce a narrative, opinion, and informative piece of writing.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1" i="0" lang="en-US" sz="14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Science</a:t>
            </a:r>
            <a:r>
              <a:rPr b="0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– Unit: Economics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ng Soon"/>
              <a:buNone/>
            </a:pPr>
            <a:r>
              <a:rPr b="0" i="0" lang="en-US" sz="1400" u="none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I can distinguish between something I need for survival and something I want due to a strong desire.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</a:t>
            </a:r>
          </a:p>
        </p:txBody>
      </p:sp>
      <p:sp>
        <p:nvSpPr>
          <p:cNvPr id="131" name="Shape 131"/>
          <p:cNvSpPr/>
          <p:nvPr/>
        </p:nvSpPr>
        <p:spPr>
          <a:xfrm flipH="1" rot="10800000">
            <a:off x="5827712" y="2420937"/>
            <a:ext cx="212724" cy="58737"/>
          </a:xfrm>
          <a:prstGeom prst="rightArrow">
            <a:avLst>
              <a:gd fmla="val 18618" name="adj1"/>
              <a:gd fmla="val 50000" name="adj2"/>
            </a:avLst>
          </a:prstGeom>
          <a:solidFill>
            <a:schemeClr val="dk1"/>
          </a:solidFill>
          <a:ln cap="flat" cmpd="sng" w="254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thank you image" id="132" name="Shape 13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578975" y="2751136"/>
            <a:ext cx="836612" cy="757236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/>
          <p:nvPr/>
        </p:nvSpPr>
        <p:spPr>
          <a:xfrm flipH="1" rot="10800000">
            <a:off x="7702550" y="2940049"/>
            <a:ext cx="212724" cy="58737"/>
          </a:xfrm>
          <a:prstGeom prst="rightArrow">
            <a:avLst>
              <a:gd fmla="val 18618" name="adj1"/>
              <a:gd fmla="val 50000" name="adj2"/>
            </a:avLst>
          </a:prstGeom>
          <a:solidFill>
            <a:schemeClr val="dk1"/>
          </a:solidFill>
          <a:ln cap="flat" cmpd="sng" w="254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313662" y="4935512"/>
            <a:ext cx="644400" cy="5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